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72" r:id="rId6"/>
    <p:sldId id="273" r:id="rId7"/>
    <p:sldId id="260" r:id="rId8"/>
    <p:sldId id="268" r:id="rId9"/>
    <p:sldId id="261" r:id="rId10"/>
    <p:sldId id="274" r:id="rId11"/>
    <p:sldId id="262" r:id="rId12"/>
    <p:sldId id="263" r:id="rId13"/>
    <p:sldId id="264" r:id="rId14"/>
    <p:sldId id="265" r:id="rId15"/>
    <p:sldId id="276" r:id="rId16"/>
    <p:sldId id="267" r:id="rId17"/>
    <p:sldId id="266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65486"/>
  </p:normalViewPr>
  <p:slideViewPr>
    <p:cSldViewPr snapToGrid="0">
      <p:cViewPr>
        <p:scale>
          <a:sx n="100" d="100"/>
          <a:sy n="100" d="100"/>
        </p:scale>
        <p:origin x="30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5E491-1855-714D-81C1-8ED74DF399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1BE83-86A1-E249-8082-19D95B0E1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noProof="0" dirty="0"/>
              <a:t>O que é?</a:t>
            </a:r>
          </a:p>
          <a:p>
            <a:r>
              <a:rPr lang="pt-PT" sz="1200" b="0" noProof="0" dirty="0"/>
              <a:t>	- Stack de desenvolvimento em MongoDB, Express, Angular e NodeJS</a:t>
            </a:r>
            <a:br>
              <a:rPr lang="pt-PT" sz="1200" b="1" noProof="0" dirty="0"/>
            </a:br>
            <a:br>
              <a:rPr lang="pt-PT" sz="1200" b="1" noProof="0" dirty="0"/>
            </a:br>
            <a:r>
              <a:rPr lang="pt-PT" sz="1200" b="1" noProof="0" dirty="0"/>
              <a:t>Vantagens?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Simples, Rápido – developers podem programar numa só linguagem (JavaScript) para client e server-side</a:t>
            </a:r>
            <a:br>
              <a:rPr lang="pt-PT" sz="1200" b="0" noProof="0" dirty="0"/>
            </a:br>
            <a:r>
              <a:rPr lang="pt-PT" sz="1200" b="0" noProof="0" dirty="0"/>
              <a:t>	- JSON – estrutura usada em todas as frentes da MEAN Stack (Node, Angular e Mongo)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Flexibilidade – Após poucas linhas de comando é possível ter rapidamente qualquer aplicação a correr num servidor .</a:t>
            </a:r>
            <a:endParaRPr lang="pt-PT" sz="1200" b="1" noProof="0" dirty="0"/>
          </a:p>
          <a:p>
            <a:r>
              <a:rPr lang="pt-PT" sz="1200" b="0" noProof="0" dirty="0"/>
              <a:t>	- Mongo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Criado especialmente para Cloud; 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Fornece suporte complete a cluster e replicação automática – Fundamental numa rede social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Todas as páginas são altamente relacionais – iria requerer imensos inner </a:t>
            </a:r>
            <a:r>
              <a:rPr lang="pt-PT" sz="1200" b="0" noProof="0" dirty="0" err="1"/>
              <a:t>joins</a:t>
            </a:r>
            <a:r>
              <a:rPr lang="pt-PT" sz="1200" b="0" noProof="0" dirty="0"/>
              <a:t> ou demasiados acessos (pedidos) à BD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As </a:t>
            </a:r>
            <a:r>
              <a:rPr lang="pt-PT" sz="1200" b="0" noProof="0" dirty="0" err="1"/>
              <a:t>características</a:t>
            </a:r>
            <a:r>
              <a:rPr lang="pt-PT" sz="1200" b="0" noProof="0" dirty="0"/>
              <a:t> compostas, como </a:t>
            </a:r>
            <a:r>
              <a:rPr lang="pt-PT" sz="1200" b="0" noProof="0" dirty="0" err="1"/>
              <a:t>somatórios</a:t>
            </a:r>
            <a:r>
              <a:rPr lang="pt-PT" sz="1200" b="0" noProof="0" dirty="0"/>
              <a:t> e </a:t>
            </a:r>
            <a:r>
              <a:rPr lang="pt-PT" sz="1200" b="0" noProof="0" dirty="0" err="1"/>
              <a:t>agregações</a:t>
            </a:r>
            <a:r>
              <a:rPr lang="pt-PT" sz="1200" b="0" noProof="0" dirty="0"/>
              <a:t>, </a:t>
            </a:r>
            <a:r>
              <a:rPr lang="pt-PT" sz="1200" b="0" noProof="0" dirty="0" err="1"/>
              <a:t>estão</a:t>
            </a:r>
            <a:r>
              <a:rPr lang="pt-PT" sz="1200" b="0" noProof="0" dirty="0"/>
              <a:t> autocontidas nos documentos, sendo a sua procura mais </a:t>
            </a:r>
            <a:r>
              <a:rPr lang="pt-PT" sz="1200" b="0" noProof="0" dirty="0" err="1"/>
              <a:t>rápida</a:t>
            </a:r>
            <a:r>
              <a:rPr lang="pt-PT" sz="1200" b="0" noProof="0" dirty="0"/>
              <a:t> em termos de </a:t>
            </a:r>
            <a:r>
              <a:rPr lang="pt-PT" sz="1200" b="0" noProof="0" dirty="0" err="1"/>
              <a:t>atualização</a:t>
            </a:r>
            <a:r>
              <a:rPr lang="pt-PT" sz="1200" b="0" noProof="0" dirty="0"/>
              <a:t> de base de dados.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- Alta velocidade e reutilização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O NodeJS é rápido e acessível devido à sua arquitetura “non-blocking”;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Angular 5 é uma estrutura JavaScript open </a:t>
            </a:r>
            <a:r>
              <a:rPr lang="pt-PT" sz="1200" b="0" noProof="0" dirty="0" err="1"/>
              <a:t>source</a:t>
            </a:r>
            <a:r>
              <a:rPr lang="pt-PT" sz="1200" b="0" noProof="0" dirty="0"/>
              <a:t> que oferece manutenção, testabilidade e reusabilidade.</a:t>
            </a:r>
          </a:p>
          <a:p>
            <a:endParaRPr lang="pt-PT" sz="1200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noProof="0" dirty="0"/>
              <a:t>O que é?</a:t>
            </a:r>
          </a:p>
          <a:p>
            <a:r>
              <a:rPr lang="pt-PT" sz="1200" b="0" noProof="0" dirty="0"/>
              <a:t>	- Stack de desenvolvimento em MongoDB, Express, Angular e NodeJS</a:t>
            </a:r>
            <a:br>
              <a:rPr lang="pt-PT" sz="1200" b="1" noProof="0" dirty="0"/>
            </a:br>
            <a:br>
              <a:rPr lang="pt-PT" sz="1200" b="1" noProof="0" dirty="0"/>
            </a:br>
            <a:r>
              <a:rPr lang="pt-PT" sz="1200" b="1" noProof="0" dirty="0"/>
              <a:t>Vantagens?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Simples, Rápido – developers podem programar numa só linguagem (JavaScript) para client e server-side</a:t>
            </a:r>
            <a:br>
              <a:rPr lang="pt-PT" sz="1200" b="0" noProof="0" dirty="0"/>
            </a:br>
            <a:r>
              <a:rPr lang="pt-PT" sz="1200" b="0" noProof="0" dirty="0"/>
              <a:t>	- JSON – estrutura usada em todas as frentes da MEAN Stack (Node, Angular e Mongo)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Flexibilidade – Após poucas linhas de comando é possível ter rapidamente qualquer aplicação a correr num servidor .</a:t>
            </a:r>
            <a:endParaRPr lang="pt-PT" sz="1200" b="1" noProof="0" dirty="0"/>
          </a:p>
          <a:p>
            <a:r>
              <a:rPr lang="pt-PT" sz="1200" b="0" noProof="0" dirty="0"/>
              <a:t>	- Mongo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Criado especialmente para Cloud; 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Fornece suporte complete a cluster e replicação automática – Fundamental numa rede social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Todas as páginas são altamente relacionais – iria requerer imensos inner </a:t>
            </a:r>
            <a:r>
              <a:rPr lang="pt-PT" sz="1200" b="0" noProof="0" dirty="0" err="1"/>
              <a:t>joins</a:t>
            </a:r>
            <a:r>
              <a:rPr lang="pt-PT" sz="1200" b="0" noProof="0" dirty="0"/>
              <a:t> ou demasiados acessos (pedidos) à BD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As </a:t>
            </a:r>
            <a:r>
              <a:rPr lang="pt-PT" sz="1200" b="0" noProof="0" dirty="0" err="1"/>
              <a:t>características</a:t>
            </a:r>
            <a:r>
              <a:rPr lang="pt-PT" sz="1200" b="0" noProof="0" dirty="0"/>
              <a:t> compostas, como </a:t>
            </a:r>
            <a:r>
              <a:rPr lang="pt-PT" sz="1200" b="0" noProof="0" dirty="0" err="1"/>
              <a:t>somatórios</a:t>
            </a:r>
            <a:r>
              <a:rPr lang="pt-PT" sz="1200" b="0" noProof="0" dirty="0"/>
              <a:t> e </a:t>
            </a:r>
            <a:r>
              <a:rPr lang="pt-PT" sz="1200" b="0" noProof="0" dirty="0" err="1"/>
              <a:t>agregações</a:t>
            </a:r>
            <a:r>
              <a:rPr lang="pt-PT" sz="1200" b="0" noProof="0" dirty="0"/>
              <a:t>, </a:t>
            </a:r>
            <a:r>
              <a:rPr lang="pt-PT" sz="1200" b="0" noProof="0" dirty="0" err="1"/>
              <a:t>estão</a:t>
            </a:r>
            <a:r>
              <a:rPr lang="pt-PT" sz="1200" b="0" noProof="0" dirty="0"/>
              <a:t> autocontidas nos documentos, sendo a sua procura mais </a:t>
            </a:r>
            <a:r>
              <a:rPr lang="pt-PT" sz="1200" b="0" noProof="0" dirty="0" err="1"/>
              <a:t>rápida</a:t>
            </a:r>
            <a:r>
              <a:rPr lang="pt-PT" sz="1200" b="0" noProof="0" dirty="0"/>
              <a:t> em termos de </a:t>
            </a:r>
            <a:r>
              <a:rPr lang="pt-PT" sz="1200" b="0" noProof="0" dirty="0" err="1"/>
              <a:t>atualização</a:t>
            </a:r>
            <a:r>
              <a:rPr lang="pt-PT" sz="1200" b="0" noProof="0" dirty="0"/>
              <a:t> de base de dados.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- Alta velocidade e reutilização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O NodeJS é rápido e acessível devido à sua arquitetura “non-blocking”;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Angular 5 é uma estrutura JavaScript open </a:t>
            </a:r>
            <a:r>
              <a:rPr lang="pt-PT" sz="1200" b="0" noProof="0" dirty="0" err="1"/>
              <a:t>source</a:t>
            </a:r>
            <a:r>
              <a:rPr lang="pt-PT" sz="1200" b="0" noProof="0" dirty="0"/>
              <a:t> que oferece manutenção, testabilidade e reusabilidade.</a:t>
            </a:r>
          </a:p>
          <a:p>
            <a:endParaRPr lang="pt-PT" sz="1200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3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PlayersNet divide-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Base de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MongoDB,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NodeJS,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Front-end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Angular 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inseridos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informação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outras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(outras bases de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outros sites).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Componente Front-End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aplicação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acarreta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(client)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DB API – Componente que </a:t>
            </a:r>
            <a:r>
              <a:rPr lang="en-US" dirty="0" err="1"/>
              <a:t>trata</a:t>
            </a:r>
            <a:r>
              <a:rPr lang="en-US" dirty="0"/>
              <a:t> da </a:t>
            </a:r>
            <a:r>
              <a:rPr lang="en-US" dirty="0" err="1"/>
              <a:t>comunicação</a:t>
            </a:r>
            <a:r>
              <a:rPr lang="en-US" dirty="0"/>
              <a:t> com a BD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Regex – Componente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atribuir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achievements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Crawler – Motor que </a:t>
            </a:r>
            <a:r>
              <a:rPr lang="en-US" dirty="0" err="1"/>
              <a:t>faz</a:t>
            </a:r>
            <a:r>
              <a:rPr lang="en-US" dirty="0"/>
              <a:t> o crawl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</a:t>
            </a:r>
            <a:r>
              <a:rPr lang="en-US" dirty="0" err="1"/>
              <a:t>definidas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dispatcher e </a:t>
            </a:r>
            <a:r>
              <a:rPr lang="en-US" dirty="0" err="1"/>
              <a:t>atualiza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diretamente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BD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Dispatcher –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o crawler </a:t>
            </a:r>
            <a:r>
              <a:rPr lang="en-US" dirty="0" err="1"/>
              <a:t>consoante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planeados</a:t>
            </a:r>
            <a:r>
              <a:rPr lang="en-US" dirty="0"/>
              <a:t>. 		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Server – Componente </a:t>
            </a:r>
            <a:r>
              <a:rPr lang="en-US" dirty="0" err="1"/>
              <a:t>servidora</a:t>
            </a:r>
            <a:r>
              <a:rPr lang="en-US" dirty="0"/>
              <a:t> principal. </a:t>
            </a:r>
            <a:r>
              <a:rPr lang="en-US" dirty="0" err="1"/>
              <a:t>Contem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endpoints da </a:t>
            </a:r>
            <a:r>
              <a:rPr lang="en-US" dirty="0" err="1"/>
              <a:t>aplicação</a:t>
            </a:r>
            <a:r>
              <a:rPr lang="en-US" dirty="0"/>
              <a:t>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processamento</a:t>
            </a:r>
            <a:r>
              <a:rPr lang="en-US" dirty="0"/>
              <a:t> de Back-End da </a:t>
            </a:r>
            <a:r>
              <a:rPr lang="en-US" dirty="0" err="1"/>
              <a:t>mesma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vs User Info</a:t>
            </a:r>
          </a:p>
          <a:p>
            <a:pPr lvl="1"/>
            <a:r>
              <a:rPr lang="en-US" b="1" dirty="0" err="1"/>
              <a:t>Diferenças</a:t>
            </a:r>
            <a:r>
              <a:rPr lang="en-US" b="1" dirty="0"/>
              <a:t>?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User – Dados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independentemente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Aglomera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conta</a:t>
            </a:r>
            <a:r>
              <a:rPr lang="en-US" dirty="0"/>
              <a:t> (Email e Password), </a:t>
            </a:r>
            <a:r>
              <a:rPr lang="en-US" dirty="0" err="1"/>
              <a:t>datas</a:t>
            </a:r>
            <a:r>
              <a:rPr lang="en-US" dirty="0"/>
              <a:t> de </a:t>
            </a:r>
            <a:r>
              <a:rPr lang="en-US" dirty="0" err="1"/>
              <a:t>subscrição</a:t>
            </a:r>
            <a:r>
              <a:rPr lang="en-US" dirty="0"/>
              <a:t>, </a:t>
            </a:r>
            <a:r>
              <a:rPr lang="en-US" dirty="0" err="1"/>
              <a:t>datas</a:t>
            </a:r>
            <a:r>
              <a:rPr lang="en-US" dirty="0"/>
              <a:t> do ultimo login,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Info – Dados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/</a:t>
            </a:r>
            <a:r>
              <a:rPr lang="en-US" dirty="0" err="1"/>
              <a:t>basquetebol</a:t>
            </a:r>
            <a:r>
              <a:rPr lang="en-US" dirty="0"/>
              <a:t>/</a:t>
            </a:r>
            <a:r>
              <a:rPr lang="en-US" dirty="0" err="1"/>
              <a:t>andebol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treinador</a:t>
            </a:r>
            <a:r>
              <a:rPr lang="en-US" dirty="0"/>
              <a:t> de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destas</a:t>
            </a:r>
            <a:r>
              <a:rPr lang="en-US" dirty="0"/>
              <a:t> </a:t>
            </a:r>
            <a:r>
              <a:rPr lang="en-US" dirty="0" err="1"/>
              <a:t>modalidades</a:t>
            </a:r>
            <a:r>
              <a:rPr lang="en-US" dirty="0"/>
              <a:t>. Clube, </a:t>
            </a:r>
            <a:r>
              <a:rPr lang="en-US" dirty="0" err="1"/>
              <a:t>fisioterapeuta</a:t>
            </a:r>
            <a:r>
              <a:rPr lang="en-US" dirty="0"/>
              <a:t>, </a:t>
            </a:r>
            <a:r>
              <a:rPr lang="en-US" dirty="0" err="1"/>
              <a:t>adepto</a:t>
            </a:r>
            <a:r>
              <a:rPr lang="en-US" dirty="0"/>
              <a:t>, </a:t>
            </a:r>
            <a:r>
              <a:rPr lang="en-US" dirty="0" err="1"/>
              <a:t>quaisquer</a:t>
            </a:r>
            <a:r>
              <a:rPr lang="en-US" dirty="0"/>
              <a:t> </a:t>
            </a:r>
            <a:r>
              <a:rPr lang="en-US" dirty="0" err="1"/>
              <a:t>entidades</a:t>
            </a:r>
            <a:r>
              <a:rPr lang="en-US" dirty="0"/>
              <a:t> que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ligadas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Aglomera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conta</a:t>
            </a:r>
            <a:r>
              <a:rPr lang="en-US" dirty="0"/>
              <a:t> (Email e Password), </a:t>
            </a:r>
            <a:r>
              <a:rPr lang="en-US" dirty="0" err="1"/>
              <a:t>datas</a:t>
            </a:r>
            <a:r>
              <a:rPr lang="en-US" dirty="0"/>
              <a:t> de </a:t>
            </a:r>
            <a:r>
              <a:rPr lang="en-US" dirty="0" err="1"/>
              <a:t>subscrição</a:t>
            </a:r>
            <a:r>
              <a:rPr lang="en-US" dirty="0"/>
              <a:t>, </a:t>
            </a:r>
            <a:r>
              <a:rPr lang="en-US" dirty="0" err="1"/>
              <a:t>datas</a:t>
            </a:r>
            <a:r>
              <a:rPr lang="en-US" dirty="0"/>
              <a:t> do ultimo login, etc.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Redundância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e </a:t>
            </a:r>
            <a:r>
              <a:rPr lang="en-US" b="1" dirty="0" err="1"/>
              <a:t>modelos</a:t>
            </a:r>
            <a:r>
              <a:rPr lang="en-US" b="1" dirty="0"/>
              <a:t> de vista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        </a:t>
            </a:r>
            <a:r>
              <a:rPr lang="en-US" b="1" dirty="0" err="1"/>
              <a:t>Onde</a:t>
            </a:r>
            <a:r>
              <a:rPr lang="en-US" b="1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ViewModels no Angular (com o populate, </a:t>
            </a:r>
            <a:r>
              <a:rPr lang="en-US" dirty="0" err="1"/>
              <a:t>vêm</a:t>
            </a:r>
            <a:r>
              <a:rPr lang="en-US" dirty="0"/>
              <a:t> dados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noutros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carregados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         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pedidos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User Info e User Info Season? (E </a:t>
            </a:r>
            <a:r>
              <a:rPr lang="en-US" b="1" dirty="0" err="1"/>
              <a:t>os</a:t>
            </a:r>
            <a:r>
              <a:rPr lang="en-US" b="1" dirty="0"/>
              <a:t> outros </a:t>
            </a:r>
            <a:r>
              <a:rPr lang="en-US" b="1" dirty="0" err="1"/>
              <a:t>casos</a:t>
            </a:r>
            <a:r>
              <a:rPr lang="en-US" b="1" dirty="0"/>
              <a:t> </a:t>
            </a:r>
            <a:r>
              <a:rPr lang="en-US" b="1" dirty="0" err="1"/>
              <a:t>identicos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Why? / </a:t>
            </a:r>
            <a:r>
              <a:rPr lang="en-US" b="1" dirty="0" err="1"/>
              <a:t>Explicação</a:t>
            </a:r>
            <a:r>
              <a:rPr lang="en-US" b="1" dirty="0"/>
              <a:t> / </a:t>
            </a:r>
            <a:r>
              <a:rPr lang="en-US" b="1" dirty="0" err="1"/>
              <a:t>Propósito</a:t>
            </a:r>
            <a:endParaRPr lang="en-US" b="1" dirty="0"/>
          </a:p>
          <a:p>
            <a:pPr lvl="1"/>
            <a:r>
              <a:rPr lang="en-US" dirty="0"/>
              <a:t>	</a:t>
            </a:r>
          </a:p>
          <a:p>
            <a:pPr lvl="1"/>
            <a:r>
              <a:rPr lang="en-US" dirty="0"/>
              <a:t>- Dados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agregados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época</a:t>
            </a:r>
            <a:r>
              <a:rPr lang="en-US" dirty="0"/>
              <a:t> </a:t>
            </a:r>
            <a:r>
              <a:rPr lang="en-US" dirty="0" err="1"/>
              <a:t>selecionada</a:t>
            </a:r>
            <a:endParaRPr lang="en-US" dirty="0"/>
          </a:p>
          <a:p>
            <a:pPr lvl="1"/>
            <a:r>
              <a:rPr lang="en-US" dirty="0"/>
              <a:t>- Avatar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época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4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Ver </a:t>
            </a:r>
            <a:r>
              <a:rPr lang="en-US" dirty="0" err="1"/>
              <a:t>perfil</a:t>
            </a:r>
            <a:r>
              <a:rPr lang="en-US" dirty="0"/>
              <a:t>, media e stats</a:t>
            </a:r>
          </a:p>
          <a:p>
            <a:r>
              <a:rPr lang="en-US" dirty="0"/>
              <a:t> -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– dados 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Ir</a:t>
            </a:r>
            <a:r>
              <a:rPr lang="en-US" dirty="0"/>
              <a:t> para </a:t>
            </a:r>
            <a:r>
              <a:rPr lang="en-US" dirty="0" err="1"/>
              <a:t>jogo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Pesquisar</a:t>
            </a:r>
            <a:r>
              <a:rPr lang="en-US" dirty="0"/>
              <a:t> outros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mini search bar</a:t>
            </a:r>
          </a:p>
          <a:p>
            <a:r>
              <a:rPr lang="en-US" dirty="0"/>
              <a:t> -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Votar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Skill</a:t>
            </a:r>
          </a:p>
          <a:p>
            <a:r>
              <a:rPr lang="en-US" dirty="0"/>
              <a:t> - Ver </a:t>
            </a:r>
            <a:r>
              <a:rPr lang="en-US" dirty="0" err="1"/>
              <a:t>equipa</a:t>
            </a:r>
            <a:r>
              <a:rPr lang="en-US" dirty="0"/>
              <a:t> – </a:t>
            </a:r>
            <a:r>
              <a:rPr lang="en-US" dirty="0" err="1"/>
              <a:t>perfil</a:t>
            </a:r>
            <a:r>
              <a:rPr lang="en-US" dirty="0"/>
              <a:t> e stats</a:t>
            </a:r>
          </a:p>
          <a:p>
            <a:r>
              <a:rPr lang="en-US" dirty="0"/>
              <a:t> -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Pesquisar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funcionam</a:t>
            </a:r>
            <a:endParaRPr lang="en-US" dirty="0"/>
          </a:p>
          <a:p>
            <a:r>
              <a:rPr lang="en-US" dirty="0"/>
              <a:t> - Logout</a:t>
            </a:r>
          </a:p>
          <a:p>
            <a:r>
              <a:rPr lang="en-US" dirty="0"/>
              <a:t> - </a:t>
            </a:r>
            <a:r>
              <a:rPr lang="en-US" dirty="0" err="1"/>
              <a:t>Entrar</a:t>
            </a:r>
            <a:r>
              <a:rPr lang="en-US" dirty="0"/>
              <a:t> com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  <a:p>
            <a:r>
              <a:rPr lang="en-US" dirty="0"/>
              <a:t> - Meter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r>
              <a:rPr lang="en-US" dirty="0"/>
              <a:t> - Fazer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recomendação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a </a:t>
            </a:r>
            <a:r>
              <a:rPr lang="en-US" dirty="0" err="1"/>
              <a:t>aparecer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3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03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2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9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7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8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8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6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59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4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4z/trbb4x2x6bsbkr8yfhsl_q200000gn/T/com.microsoft.Word/WebArchiveCopyPasteTempFiles/page1image3829536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4z/trbb4x2x6bsbkr8yfhsl_q200000gn/T/com.microsoft.Word/WebArchiveCopyPasteTempFiles/page1image3829536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817967"/>
            <a:ext cx="9144000" cy="2771464"/>
          </a:xfrm>
        </p:spPr>
        <p:txBody>
          <a:bodyPr>
            <a:normAutofit/>
          </a:bodyPr>
          <a:lstStyle/>
          <a:p>
            <a:pPr algn="ctr"/>
            <a:r>
              <a:rPr lang="pt-PT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</a:t>
            </a:r>
            <a:r>
              <a:rPr lang="pt-P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 - Rede Social Desportiva</a:t>
            </a:r>
            <a:br>
              <a:rPr lang="pt-PT" sz="2000" dirty="0">
                <a:solidFill>
                  <a:schemeClr val="bg1"/>
                </a:solidFill>
              </a:rPr>
            </a:br>
            <a:endParaRPr lang="pt-PT" sz="2000" b="1" dirty="0">
              <a:solidFill>
                <a:schemeClr val="bg1"/>
              </a:solidFill>
            </a:endParaRPr>
          </a:p>
          <a:p>
            <a:pPr algn="ctr"/>
            <a:r>
              <a:rPr lang="pt-PT" sz="2000" b="1" dirty="0">
                <a:solidFill>
                  <a:schemeClr val="bg1"/>
                </a:solidFill>
              </a:rPr>
              <a:t>Licenciatura em Engenharia Informática e de Computadores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Disciplina: Projeto e Seminário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Realizado por: Arnaldo Tema - N.º aluno 39342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Orientador: Carlos Martins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0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24" y="571921"/>
            <a:ext cx="3174412" cy="224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1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Tecnologias</a:t>
            </a:r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15838" y="816563"/>
            <a:ext cx="2672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MEAN 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Stack</a:t>
            </a: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31BFC56E-31F7-D94F-ACA8-9624254C5A11}"/>
              </a:ext>
            </a:extLst>
          </p:cNvPr>
          <p:cNvSpPr txBox="1"/>
          <p:nvPr/>
        </p:nvSpPr>
        <p:spPr>
          <a:xfrm>
            <a:off x="3567626" y="2608820"/>
            <a:ext cx="7804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JSON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Flexibilidade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Alta velocidade e reutilização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Mongo (NoSQL)</a:t>
            </a: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679C9613-7368-C94D-B7E5-B963F62EB16C}"/>
              </a:ext>
            </a:extLst>
          </p:cNvPr>
          <p:cNvSpPr/>
          <p:nvPr/>
        </p:nvSpPr>
        <p:spPr>
          <a:xfrm>
            <a:off x="6523532" y="1851191"/>
            <a:ext cx="12570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Vantagens</a:t>
            </a:r>
            <a:endParaRPr lang="pt-PT" b="1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5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D22E-3B52-4548-811B-505A071D0B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56" y="2623389"/>
            <a:ext cx="6783184" cy="3466407"/>
          </a:xfrm>
          <a:prstGeom prst="rect">
            <a:avLst/>
          </a:prstGeom>
        </p:spPr>
      </p:pic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717741" y="739116"/>
            <a:ext cx="1438214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Geral</a:t>
            </a:r>
          </a:p>
        </p:txBody>
      </p:sp>
    </p:spTree>
    <p:extLst>
      <p:ext uri="{BB962C8B-B14F-4D97-AF65-F5344CB8AC3E}">
        <p14:creationId xmlns:p14="http://schemas.microsoft.com/office/powerpoint/2010/main" val="386555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4" name="Picture 1" descr="page19image37785664">
            <a:extLst>
              <a:ext uri="{FF2B5EF4-FFF2-40B4-BE49-F238E27FC236}">
                <a16:creationId xmlns:a16="http://schemas.microsoft.com/office/drawing/2014/main" id="{3482A114-ADDF-0942-9F95-13325F05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2112134"/>
            <a:ext cx="4856163" cy="39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680137" y="739116"/>
            <a:ext cx="3467616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338353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Documentos</a:t>
            </a:r>
            <a:r>
              <a:rPr lang="en-US" dirty="0"/>
              <a:t> (</a:t>
            </a:r>
            <a:r>
              <a:rPr lang="en-US" dirty="0" err="1"/>
              <a:t>Modelos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Achievement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Competition Season</a:t>
            </a:r>
          </a:p>
          <a:p>
            <a:r>
              <a:rPr lang="en-US" dirty="0"/>
              <a:t>Match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Season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Team Season</a:t>
            </a:r>
          </a:p>
          <a:p>
            <a:r>
              <a:rPr lang="en-US" dirty="0"/>
              <a:t>User</a:t>
            </a:r>
          </a:p>
          <a:p>
            <a:r>
              <a:rPr lang="en-US" dirty="0"/>
              <a:t>User Info</a:t>
            </a:r>
          </a:p>
          <a:p>
            <a:r>
              <a:rPr lang="en-US" dirty="0"/>
              <a:t>User Info Season</a:t>
            </a:r>
          </a:p>
          <a:p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18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40277D-A8CE-3743-BBE1-7823C66F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61" y="1730360"/>
            <a:ext cx="3266756" cy="13901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5">
            <a:extLst>
              <a:ext uri="{FF2B5EF4-FFF2-40B4-BE49-F238E27FC236}">
                <a16:creationId xmlns:a16="http://schemas.microsoft.com/office/drawing/2014/main" id="{B6599B04-2D5F-9C41-84B7-57231275EC42}"/>
              </a:ext>
            </a:extLst>
          </p:cNvPr>
          <p:cNvSpPr/>
          <p:nvPr/>
        </p:nvSpPr>
        <p:spPr>
          <a:xfrm>
            <a:off x="5846049" y="739116"/>
            <a:ext cx="313579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Crawler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2319B8-7AED-F94A-BEC5-E33D7E3C9624}"/>
              </a:ext>
            </a:extLst>
          </p:cNvPr>
          <p:cNvSpPr/>
          <p:nvPr/>
        </p:nvSpPr>
        <p:spPr>
          <a:xfrm>
            <a:off x="4801739" y="3973155"/>
            <a:ext cx="86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/>
              <a:t>🕷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3C9A50-A1ED-9247-BC1E-54CA20753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844" y="1789128"/>
            <a:ext cx="1272571" cy="1272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AF726-357C-C046-8BE2-3F781A470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714" y="3506190"/>
            <a:ext cx="2218830" cy="2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5">
            <a:extLst>
              <a:ext uri="{FF2B5EF4-FFF2-40B4-BE49-F238E27FC236}">
                <a16:creationId xmlns:a16="http://schemas.microsoft.com/office/drawing/2014/main" id="{B6599B04-2D5F-9C41-84B7-57231275EC42}"/>
              </a:ext>
            </a:extLst>
          </p:cNvPr>
          <p:cNvSpPr/>
          <p:nvPr/>
        </p:nvSpPr>
        <p:spPr>
          <a:xfrm>
            <a:off x="6601770" y="739116"/>
            <a:ext cx="162435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2C497-DC00-5348-B0A9-3AEA0773F9CA}"/>
              </a:ext>
            </a:extLst>
          </p:cNvPr>
          <p:cNvSpPr txBox="1"/>
          <p:nvPr/>
        </p:nvSpPr>
        <p:spPr>
          <a:xfrm>
            <a:off x="3823605" y="1795278"/>
            <a:ext cx="359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Deteção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(achievements)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36120-5F1D-5E47-A0E0-89560260B5D6}"/>
              </a:ext>
            </a:extLst>
          </p:cNvPr>
          <p:cNvSpPr txBox="1"/>
          <p:nvPr/>
        </p:nvSpPr>
        <p:spPr>
          <a:xfrm>
            <a:off x="8037151" y="179985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Processamento</a:t>
            </a:r>
            <a:r>
              <a:rPr lang="en-US" dirty="0"/>
              <a:t> mais </a:t>
            </a:r>
            <a:r>
              <a:rPr lang="en-US" dirty="0" err="1"/>
              <a:t>rápido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89EAD-9B79-2946-96BD-44D5789B57C2}"/>
              </a:ext>
            </a:extLst>
          </p:cNvPr>
          <p:cNvSpPr txBox="1"/>
          <p:nvPr/>
        </p:nvSpPr>
        <p:spPr>
          <a:xfrm>
            <a:off x="3981472" y="2554190"/>
            <a:ext cx="4244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… # -&gt; </a:t>
            </a:r>
            <a:r>
              <a:rPr lang="en-US" dirty="0" err="1"/>
              <a:t>Época</a:t>
            </a:r>
            <a:endParaRPr lang="en-US" dirty="0"/>
          </a:p>
          <a:p>
            <a:endParaRPr lang="en-US" dirty="0"/>
          </a:p>
          <a:p>
            <a:r>
              <a:rPr lang="en-US" dirty="0"/>
              <a:t>= … = -&gt; Jogo</a:t>
            </a:r>
          </a:p>
          <a:p>
            <a:endParaRPr lang="en-US" dirty="0"/>
          </a:p>
          <a:p>
            <a:r>
              <a:rPr lang="en-US" dirty="0"/>
              <a:t>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 </a:t>
            </a:r>
            <a:r>
              <a:rPr lang="en-US" dirty="0" err="1"/>
              <a:t>Golo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 </a:t>
            </a:r>
            <a:r>
              <a:rPr lang="en-US" dirty="0" err="1">
                <a:sym typeface="Wingdings" pitchFamily="2" charset="2"/>
              </a:rPr>
              <a:t>Assistêcia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R   </a:t>
            </a:r>
            <a:r>
              <a:rPr lang="en-US" dirty="0" err="1">
                <a:sym typeface="Wingdings" pitchFamily="2" charset="2"/>
              </a:rPr>
              <a:t>Cartão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Vermelho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Y   </a:t>
            </a:r>
            <a:r>
              <a:rPr lang="en-US" dirty="0" err="1">
                <a:sym typeface="Wingdings" pitchFamily="2" charset="2"/>
              </a:rPr>
              <a:t>Cartão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Amarelo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!    </a:t>
            </a:r>
            <a:r>
              <a:rPr lang="en-US" dirty="0" err="1">
                <a:sym typeface="Wingdings" pitchFamily="2" charset="2"/>
              </a:rPr>
              <a:t>Recomendação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3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, media e stats</a:t>
            </a:r>
          </a:p>
          <a:p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– dados 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 err="1"/>
              <a:t>Ir</a:t>
            </a:r>
            <a:r>
              <a:rPr lang="en-US" dirty="0"/>
              <a:t> para </a:t>
            </a:r>
            <a:r>
              <a:rPr lang="en-US" dirty="0" err="1"/>
              <a:t>jogo</a:t>
            </a:r>
            <a:endParaRPr lang="en-US" dirty="0"/>
          </a:p>
          <a:p>
            <a:r>
              <a:rPr lang="en-US" dirty="0" err="1"/>
              <a:t>Pesquisar</a:t>
            </a:r>
            <a:r>
              <a:rPr lang="en-US" dirty="0"/>
              <a:t> outros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mini search bar</a:t>
            </a:r>
          </a:p>
          <a:p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Votar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Skill</a:t>
            </a:r>
          </a:p>
          <a:p>
            <a:endParaRPr lang="en-GB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Ver </a:t>
            </a:r>
            <a:r>
              <a:rPr lang="en-US" dirty="0" err="1"/>
              <a:t>equipa</a:t>
            </a:r>
            <a:r>
              <a:rPr lang="en-US" dirty="0"/>
              <a:t> – </a:t>
            </a:r>
            <a:r>
              <a:rPr lang="en-US" dirty="0" err="1"/>
              <a:t>perfil</a:t>
            </a:r>
            <a:r>
              <a:rPr lang="en-US" dirty="0"/>
              <a:t> e stats</a:t>
            </a:r>
          </a:p>
          <a:p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endParaRPr lang="en-US" dirty="0"/>
          </a:p>
          <a:p>
            <a:r>
              <a:rPr lang="en-US" dirty="0" err="1"/>
              <a:t>Pesquisar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funcionam</a:t>
            </a:r>
            <a:endParaRPr lang="en-US" dirty="0"/>
          </a:p>
          <a:p>
            <a:r>
              <a:rPr lang="en-US" dirty="0"/>
              <a:t>Logout</a:t>
            </a:r>
          </a:p>
          <a:p>
            <a:r>
              <a:rPr lang="en-US" dirty="0" err="1"/>
              <a:t>Entrar</a:t>
            </a:r>
            <a:r>
              <a:rPr lang="en-US" dirty="0"/>
              <a:t> com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  <a:p>
            <a:r>
              <a:rPr lang="en-US" dirty="0"/>
              <a:t>Meter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r>
              <a:rPr lang="en-US" dirty="0"/>
              <a:t>Fazer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recomendação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a </a:t>
            </a:r>
            <a:r>
              <a:rPr lang="en-US" dirty="0" err="1"/>
              <a:t>aparecer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77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Conclusões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Problemas e obstáculos</a:t>
            </a:r>
          </a:p>
          <a:p>
            <a:pPr lvl="1"/>
            <a:r>
              <a:rPr lang="pt-PT" dirty="0"/>
              <a:t>Alteração da arquitetura</a:t>
            </a:r>
          </a:p>
          <a:p>
            <a:pPr lvl="1"/>
            <a:r>
              <a:rPr lang="pt-PT" dirty="0" err="1"/>
              <a:t>Crawler</a:t>
            </a:r>
            <a:r>
              <a:rPr lang="pt-PT" dirty="0"/>
              <a:t>!</a:t>
            </a:r>
          </a:p>
          <a:p>
            <a:pPr lvl="1"/>
            <a:r>
              <a:rPr lang="pt-PT" dirty="0"/>
              <a:t>Gestão de tempo front end/features funcionais</a:t>
            </a:r>
          </a:p>
          <a:p>
            <a:pPr marL="502920" lvl="1" indent="0">
              <a:buNone/>
            </a:pPr>
            <a:endParaRPr lang="pt-PT" dirty="0"/>
          </a:p>
          <a:p>
            <a:r>
              <a:rPr lang="pt-PT" dirty="0"/>
              <a:t>Lições </a:t>
            </a:r>
            <a:r>
              <a:rPr lang="pt-PT" u="sng" dirty="0"/>
              <a:t>aprendidas</a:t>
            </a:r>
          </a:p>
          <a:p>
            <a:endParaRPr lang="pt-PT" u="sng" dirty="0"/>
          </a:p>
          <a:p>
            <a:r>
              <a:rPr lang="pt-PT" dirty="0"/>
              <a:t>Objetivos atingidos? 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Trabalho futuro – Sports </a:t>
            </a:r>
            <a:r>
              <a:rPr lang="pt-PT" dirty="0" err="1"/>
              <a:t>Connected</a:t>
            </a:r>
            <a:endParaRPr lang="pt-PT" dirty="0"/>
          </a:p>
          <a:p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5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167513" y="2257292"/>
            <a:ext cx="382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 Net</a:t>
            </a:r>
          </a:p>
        </p:txBody>
      </p:sp>
      <p:pic>
        <p:nvPicPr>
          <p:cNvPr id="3" name="Picture 6" descr="Resultado de imagem para soccer play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746" y="420610"/>
            <a:ext cx="1971318" cy="19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m para statistic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0" y="3728132"/>
            <a:ext cx="1846722" cy="18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783376" y="2635245"/>
            <a:ext cx="3126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Exposição</a:t>
            </a:r>
            <a:r>
              <a:rPr lang="en-GB" dirty="0"/>
              <a:t>, </a:t>
            </a:r>
            <a:r>
              <a:rPr lang="en-GB" dirty="0" err="1"/>
              <a:t>divulgação</a:t>
            </a:r>
            <a:r>
              <a:rPr lang="en-GB" dirty="0"/>
              <a:t> e </a:t>
            </a:r>
            <a:r>
              <a:rPr lang="en-GB" dirty="0" err="1"/>
              <a:t>autopromoção</a:t>
            </a:r>
            <a:endParaRPr lang="en-GB" dirty="0"/>
          </a:p>
        </p:txBody>
      </p:sp>
      <p:pic>
        <p:nvPicPr>
          <p:cNvPr id="6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00" y="678452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65003" y="3119680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15387" y="3112613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15387" y="678452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Resultado de imagem para handshak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4" y="3980599"/>
            <a:ext cx="1748141" cy="17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8883813" y="5728741"/>
            <a:ext cx="292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Agilizar</a:t>
            </a:r>
            <a:r>
              <a:rPr lang="en-GB" sz="2000" dirty="0"/>
              <a:t> o </a:t>
            </a:r>
            <a:r>
              <a:rPr lang="en-GB" sz="2000" dirty="0" err="1"/>
              <a:t>encontro</a:t>
            </a:r>
            <a:r>
              <a:rPr lang="en-GB" sz="2000" dirty="0"/>
              <a:t> entre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clubes</a:t>
            </a:r>
            <a:r>
              <a:rPr lang="en-GB" sz="2000" dirty="0"/>
              <a:t> e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jogadores</a:t>
            </a:r>
            <a:endParaRPr lang="en-GB" sz="2000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3661524" y="5177557"/>
            <a:ext cx="4552656" cy="11023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Rede</a:t>
            </a:r>
            <a:r>
              <a:rPr lang="en-GB" sz="2800" dirty="0">
                <a:solidFill>
                  <a:schemeClr val="bg1"/>
                </a:solidFill>
              </a:rPr>
              <a:t> Social de </a:t>
            </a:r>
            <a:r>
              <a:rPr lang="en-GB" sz="2800" dirty="0" err="1">
                <a:solidFill>
                  <a:schemeClr val="bg1"/>
                </a:solidFill>
              </a:rPr>
              <a:t>Promoção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Desportiva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3" name="Picture 1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337">
            <a:off x="9606528" y="468574"/>
            <a:ext cx="1769034" cy="17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272074" y="2484606"/>
            <a:ext cx="3025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Dirigida</a:t>
            </a:r>
            <a:r>
              <a:rPr lang="en-GB" sz="2000" dirty="0"/>
              <a:t> a </a:t>
            </a:r>
            <a:r>
              <a:rPr lang="en-GB" sz="2000" dirty="0" err="1"/>
              <a:t>jogadores</a:t>
            </a:r>
            <a:r>
              <a:rPr lang="en-GB" sz="2000" dirty="0"/>
              <a:t> (</a:t>
            </a:r>
            <a:r>
              <a:rPr lang="en-GB" sz="2000" dirty="0" err="1"/>
              <a:t>amadores</a:t>
            </a:r>
            <a:r>
              <a:rPr lang="en-GB" sz="2000" dirty="0"/>
              <a:t> e </a:t>
            </a:r>
            <a:r>
              <a:rPr lang="en-GB" sz="2000" dirty="0" err="1"/>
              <a:t>profissionais</a:t>
            </a:r>
            <a:r>
              <a:rPr lang="en-GB" sz="2000" dirty="0"/>
              <a:t>) de </a:t>
            </a:r>
            <a:r>
              <a:rPr lang="en-GB" sz="2000" dirty="0" err="1"/>
              <a:t>futebol</a:t>
            </a:r>
            <a:endParaRPr lang="en-GB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366529" y="5728741"/>
            <a:ext cx="262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Estatísticas</a:t>
            </a:r>
            <a:r>
              <a:rPr lang="en-GB" sz="2000" dirty="0"/>
              <a:t>, </a:t>
            </a:r>
            <a:r>
              <a:rPr lang="en-GB" sz="2000" dirty="0" err="1"/>
              <a:t>pesquisa</a:t>
            </a:r>
            <a:r>
              <a:rPr lang="en-GB" sz="2000" dirty="0"/>
              <a:t> e </a:t>
            </a:r>
            <a:r>
              <a:rPr lang="en-GB" sz="2000" dirty="0" err="1"/>
              <a:t>filtragem</a:t>
            </a:r>
            <a:r>
              <a:rPr lang="en-GB" sz="2000" dirty="0"/>
              <a:t> de </a:t>
            </a:r>
            <a:r>
              <a:rPr lang="en-GB" sz="2000" dirty="0" err="1"/>
              <a:t>jogadores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8815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04" y="2541711"/>
            <a:ext cx="2947482" cy="138484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 que é a Players Net?</a:t>
            </a:r>
          </a:p>
        </p:txBody>
      </p:sp>
      <p:sp>
        <p:nvSpPr>
          <p:cNvPr id="4" name="Retângulo 3"/>
          <p:cNvSpPr/>
          <p:nvPr/>
        </p:nvSpPr>
        <p:spPr>
          <a:xfrm>
            <a:off x="6384477" y="1694335"/>
            <a:ext cx="21018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Inovadora</a:t>
            </a:r>
            <a:endParaRPr lang="pt-PT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70321" y="1056068"/>
            <a:ext cx="27301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Rede Social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87639" y="2710911"/>
            <a:ext cx="35477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Procura personalizada </a:t>
            </a:r>
          </a:p>
        </p:txBody>
      </p:sp>
      <p:pic>
        <p:nvPicPr>
          <p:cNvPr id="1034" name="Picture 10" descr="Resultado de imagem para linkedin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517" y="2340214"/>
            <a:ext cx="1172061" cy="3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435405" y="4330031"/>
            <a:ext cx="35816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2400" b="1" cap="none" spc="0" dirty="0">
                <a:ln/>
                <a:solidFill>
                  <a:schemeClr val="accent3"/>
                </a:solidFill>
                <a:effectLst/>
              </a:rPr>
              <a:t>Autopromoção de atletas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858290" y="3240881"/>
            <a:ext cx="24240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Definição de critérios</a:t>
            </a:r>
            <a:endParaRPr lang="pt-PT" sz="1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201005" y="4751635"/>
            <a:ext cx="58160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Vertente Interativa e Competitiva</a:t>
            </a:r>
          </a:p>
        </p:txBody>
      </p:sp>
      <p:pic>
        <p:nvPicPr>
          <p:cNvPr id="18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5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r>
              <a:rPr lang="en-GB" sz="2000" b="1" dirty="0"/>
              <a:t> (Scouting)</a:t>
            </a:r>
          </a:p>
        </p:txBody>
      </p:sp>
      <p:pic>
        <p:nvPicPr>
          <p:cNvPr id="2058" name="Picture 10" descr="Resultado de imagem para youtub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73" y="2317884"/>
            <a:ext cx="1726787" cy="172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16" y="3902167"/>
            <a:ext cx="2358418" cy="9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887851" y="2317884"/>
            <a:ext cx="225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Scouting</a:t>
            </a:r>
            <a:r>
              <a:rPr lang="en-GB" dirty="0"/>
              <a:t> </a:t>
            </a:r>
            <a:r>
              <a:rPr lang="en-GB" dirty="0" err="1"/>
              <a:t>presencial</a:t>
            </a:r>
            <a:endParaRPr lang="en-GB" i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709239" y="3675339"/>
            <a:ext cx="108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Vídeos</a:t>
            </a:r>
            <a:endParaRPr lang="en-GB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9450644" y="4950286"/>
            <a:ext cx="10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Opiniões</a:t>
            </a:r>
            <a:endParaRPr lang="en-GB" dirty="0"/>
          </a:p>
        </p:txBody>
      </p:sp>
      <p:pic>
        <p:nvPicPr>
          <p:cNvPr id="2072" name="Picture 24" descr="Resultado de imagem para map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37" y="1743252"/>
            <a:ext cx="574632" cy="5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Clubes</a:t>
            </a:r>
            <a:endParaRPr lang="en-GB" sz="2000" b="1" dirty="0"/>
          </a:p>
        </p:txBody>
      </p:sp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ota de aviso em forma de nuvem 7">
            <a:extLst>
              <a:ext uri="{FF2B5EF4-FFF2-40B4-BE49-F238E27FC236}">
                <a16:creationId xmlns:a16="http://schemas.microsoft.com/office/drawing/2014/main" id="{27F74AA7-EBAA-9A41-BA04-972AFCA005F6}"/>
              </a:ext>
            </a:extLst>
          </p:cNvPr>
          <p:cNvSpPr/>
          <p:nvPr/>
        </p:nvSpPr>
        <p:spPr>
          <a:xfrm>
            <a:off x="3580326" y="2061882"/>
            <a:ext cx="2864711" cy="1375319"/>
          </a:xfrm>
          <a:prstGeom prst="cloudCallout">
            <a:avLst>
              <a:gd name="adj1" fmla="val 49690"/>
              <a:gd name="adj2" fmla="val 40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Estarão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interessados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em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mim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2" name="Picture 12" descr="Resultado de imagem para pensativo png">
            <a:extLst>
              <a:ext uri="{FF2B5EF4-FFF2-40B4-BE49-F238E27FC236}">
                <a16:creationId xmlns:a16="http://schemas.microsoft.com/office/drawing/2014/main" id="{C2AD0C24-7313-C64A-A668-D3C884342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52" y="3206031"/>
            <a:ext cx="989286" cy="9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Nota de aviso em forma de nuvem 21">
            <a:extLst>
              <a:ext uri="{FF2B5EF4-FFF2-40B4-BE49-F238E27FC236}">
                <a16:creationId xmlns:a16="http://schemas.microsoft.com/office/drawing/2014/main" id="{13D5CB4B-109B-B54D-9B1B-99D2E86700C3}"/>
              </a:ext>
            </a:extLst>
          </p:cNvPr>
          <p:cNvSpPr/>
          <p:nvPr/>
        </p:nvSpPr>
        <p:spPr>
          <a:xfrm>
            <a:off x="7851928" y="1718252"/>
            <a:ext cx="2665928" cy="1627314"/>
          </a:xfrm>
          <a:prstGeom prst="cloudCallout">
            <a:avLst>
              <a:gd name="adj1" fmla="val -44513"/>
              <a:gd name="adj2" fmla="val 511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Onde</a:t>
            </a:r>
            <a:r>
              <a:rPr lang="en-GB" dirty="0">
                <a:solidFill>
                  <a:schemeClr val="tx1"/>
                </a:solidFill>
              </a:rPr>
              <a:t> e </a:t>
            </a:r>
            <a:r>
              <a:rPr lang="en-GB" dirty="0" err="1">
                <a:solidFill>
                  <a:schemeClr val="tx1"/>
                </a:solidFill>
              </a:rPr>
              <a:t>quando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serão</a:t>
            </a:r>
            <a:r>
              <a:rPr lang="en-GB" dirty="0">
                <a:solidFill>
                  <a:schemeClr val="tx1"/>
                </a:solidFill>
              </a:rPr>
              <a:t> as </a:t>
            </a:r>
            <a:r>
              <a:rPr lang="en-GB" dirty="0" err="1">
                <a:solidFill>
                  <a:schemeClr val="tx1"/>
                </a:solidFill>
              </a:rPr>
              <a:t>captações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Nota de aviso em forma de nuvem 7">
            <a:extLst>
              <a:ext uri="{FF2B5EF4-FFF2-40B4-BE49-F238E27FC236}">
                <a16:creationId xmlns:a16="http://schemas.microsoft.com/office/drawing/2014/main" id="{A222B3C5-4EC5-CC43-A5C8-4FE262F7DBDD}"/>
              </a:ext>
            </a:extLst>
          </p:cNvPr>
          <p:cNvSpPr/>
          <p:nvPr/>
        </p:nvSpPr>
        <p:spPr>
          <a:xfrm rot="10800000">
            <a:off x="7851927" y="4351210"/>
            <a:ext cx="2978829" cy="1544280"/>
          </a:xfrm>
          <a:prstGeom prst="cloudCallout">
            <a:avLst>
              <a:gd name="adj1" fmla="val 49690"/>
              <a:gd name="adj2" fmla="val 40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64F51-86AB-E242-93F1-E1BD25C6B144}"/>
              </a:ext>
            </a:extLst>
          </p:cNvPr>
          <p:cNvSpPr txBox="1"/>
          <p:nvPr/>
        </p:nvSpPr>
        <p:spPr>
          <a:xfrm>
            <a:off x="8668464" y="4661685"/>
            <a:ext cx="134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me </a:t>
            </a:r>
            <a:r>
              <a:rPr lang="en-US" dirty="0" err="1"/>
              <a:t>poderei</a:t>
            </a:r>
            <a:r>
              <a:rPr lang="en-US" dirty="0"/>
              <a:t> </a:t>
            </a:r>
            <a:r>
              <a:rPr lang="en-US" dirty="0" err="1"/>
              <a:t>promover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7768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Comparar</a:t>
            </a:r>
            <a:r>
              <a:rPr lang="en-GB" sz="2000" b="1" dirty="0"/>
              <a:t> </a:t>
            </a:r>
            <a:r>
              <a:rPr lang="en-GB" sz="2000" b="1" dirty="0" err="1"/>
              <a:t>jogadores</a:t>
            </a:r>
            <a:endParaRPr lang="en-GB" sz="2000" b="1" dirty="0"/>
          </a:p>
        </p:txBody>
      </p:sp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jogador png">
            <a:extLst>
              <a:ext uri="{FF2B5EF4-FFF2-40B4-BE49-F238E27FC236}">
                <a16:creationId xmlns:a16="http://schemas.microsoft.com/office/drawing/2014/main" id="{F2EF20DC-38C4-0448-8E81-47CBC7BC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474" y="2826482"/>
            <a:ext cx="1763657" cy="17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jogador png">
            <a:extLst>
              <a:ext uri="{FF2B5EF4-FFF2-40B4-BE49-F238E27FC236}">
                <a16:creationId xmlns:a16="http://schemas.microsoft.com/office/drawing/2014/main" id="{751DBAFA-3CB0-C646-B2D1-B030F0FD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92" y="2874915"/>
            <a:ext cx="1758024" cy="175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FEA46A58-2514-E942-B7F2-EEDE64351459}"/>
              </a:ext>
            </a:extLst>
          </p:cNvPr>
          <p:cNvSpPr txBox="1"/>
          <p:nvPr/>
        </p:nvSpPr>
        <p:spPr>
          <a:xfrm>
            <a:off x="5941981" y="3222004"/>
            <a:ext cx="47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VS</a:t>
            </a:r>
          </a:p>
        </p:txBody>
      </p:sp>
      <p:pic>
        <p:nvPicPr>
          <p:cNvPr id="14" name="Picture 22" descr="Imagem relacionada">
            <a:extLst>
              <a:ext uri="{FF2B5EF4-FFF2-40B4-BE49-F238E27FC236}">
                <a16:creationId xmlns:a16="http://schemas.microsoft.com/office/drawing/2014/main" id="{D488DF1B-FD97-B44E-94F0-71B10D06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83" y="2826482"/>
            <a:ext cx="1854891" cy="18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0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Solução</a:t>
            </a:r>
            <a:endParaRPr lang="en-GB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endParaRPr lang="en-GB" sz="20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26" y="2340201"/>
            <a:ext cx="7346754" cy="32818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88665" y="174740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r>
              <a:rPr lang="en-US" dirty="0"/>
              <a:t> e </a:t>
            </a:r>
            <a:r>
              <a:rPr lang="en-US" dirty="0" err="1"/>
              <a:t>fidedígna</a:t>
            </a:r>
            <a:endParaRPr lang="en-GB" dirty="0"/>
          </a:p>
        </p:txBody>
      </p:sp>
      <p:pic>
        <p:nvPicPr>
          <p:cNvPr id="8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5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Solução</a:t>
            </a:r>
            <a:endParaRPr lang="en-GB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/>
              <a:t>Auto e hetero </a:t>
            </a:r>
            <a:r>
              <a:rPr lang="en-GB" sz="2000" b="1" dirty="0" err="1"/>
              <a:t>promoção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endParaRPr lang="en-GB" sz="20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99" y="1368571"/>
            <a:ext cx="1996888" cy="477433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11" y="1784207"/>
            <a:ext cx="4388888" cy="214805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359" y="4139413"/>
            <a:ext cx="4789456" cy="1950383"/>
          </a:xfrm>
          <a:prstGeom prst="rect">
            <a:avLst/>
          </a:prstGeom>
        </p:spPr>
      </p:pic>
      <p:pic>
        <p:nvPicPr>
          <p:cNvPr id="1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99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Tecnologias</a:t>
            </a:r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15838" y="816563"/>
            <a:ext cx="2672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MEAN 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Stack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tângulo 5">
            <a:extLst>
              <a:ext uri="{FF2B5EF4-FFF2-40B4-BE49-F238E27FC236}">
                <a16:creationId xmlns:a16="http://schemas.microsoft.com/office/drawing/2014/main" id="{007A41E4-153B-0E4B-87FC-220CC0A02CAC}"/>
              </a:ext>
            </a:extLst>
          </p:cNvPr>
          <p:cNvSpPr/>
          <p:nvPr/>
        </p:nvSpPr>
        <p:spPr>
          <a:xfrm>
            <a:off x="6359222" y="1914428"/>
            <a:ext cx="15856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ongo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F34D27E5-49F2-9440-91F0-DE63733287DE}"/>
              </a:ext>
            </a:extLst>
          </p:cNvPr>
          <p:cNvSpPr/>
          <p:nvPr/>
        </p:nvSpPr>
        <p:spPr>
          <a:xfrm>
            <a:off x="6359222" y="2799054"/>
            <a:ext cx="17315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xpress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tângulo 5">
            <a:extLst>
              <a:ext uri="{FF2B5EF4-FFF2-40B4-BE49-F238E27FC236}">
                <a16:creationId xmlns:a16="http://schemas.microsoft.com/office/drawing/2014/main" id="{400B21D6-13FF-0C4D-8AB9-0BD425AEB5AD}"/>
              </a:ext>
            </a:extLst>
          </p:cNvPr>
          <p:cNvSpPr/>
          <p:nvPr/>
        </p:nvSpPr>
        <p:spPr>
          <a:xfrm>
            <a:off x="6392885" y="3683681"/>
            <a:ext cx="17652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ngular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tângulo 5">
            <a:extLst>
              <a:ext uri="{FF2B5EF4-FFF2-40B4-BE49-F238E27FC236}">
                <a16:creationId xmlns:a16="http://schemas.microsoft.com/office/drawing/2014/main" id="{B878B06B-BD05-DA45-9546-6777F0E778F2}"/>
              </a:ext>
            </a:extLst>
          </p:cNvPr>
          <p:cNvSpPr/>
          <p:nvPr/>
        </p:nvSpPr>
        <p:spPr>
          <a:xfrm>
            <a:off x="6392884" y="4568308"/>
            <a:ext cx="15183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cap="none" spc="0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</a:t>
            </a:r>
            <a:r>
              <a:rPr lang="pt-PT" sz="3600" b="1" cap="none" spc="0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420442871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ldura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ld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Moldura</Template>
  <TotalTime>462</TotalTime>
  <Words>551</Words>
  <Application>Microsoft Macintosh PowerPoint</Application>
  <PresentationFormat>Widescreen</PresentationFormat>
  <Paragraphs>185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Wingdings</vt:lpstr>
      <vt:lpstr>Wingdings 2</vt:lpstr>
      <vt:lpstr>Moldura</vt:lpstr>
      <vt:lpstr>PowerPoint Presentation</vt:lpstr>
      <vt:lpstr>PowerPoint Presentation</vt:lpstr>
      <vt:lpstr>O que é a Players Net?</vt:lpstr>
      <vt:lpstr>Problema</vt:lpstr>
      <vt:lpstr>Problema</vt:lpstr>
      <vt:lpstr>Problema</vt:lpstr>
      <vt:lpstr>Solução</vt:lpstr>
      <vt:lpstr>Solução</vt:lpstr>
      <vt:lpstr>Tecnologias</vt:lpstr>
      <vt:lpstr>Tecnologias</vt:lpstr>
      <vt:lpstr>Arquitetura</vt:lpstr>
      <vt:lpstr>Arquitetura</vt:lpstr>
      <vt:lpstr>Documentos (Modelos)</vt:lpstr>
      <vt:lpstr>Componentes Especiais</vt:lpstr>
      <vt:lpstr>Componentes Especiais</vt:lpstr>
      <vt:lpstr>Demo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Carolina Paracana</dc:creator>
  <cp:lastModifiedBy>Arnaldo Trindade</cp:lastModifiedBy>
  <cp:revision>33</cp:revision>
  <dcterms:created xsi:type="dcterms:W3CDTF">2018-10-09T13:53:44Z</dcterms:created>
  <dcterms:modified xsi:type="dcterms:W3CDTF">2018-10-09T23:33:39Z</dcterms:modified>
</cp:coreProperties>
</file>